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Java 23.3-->
<p:presentation xmlns:r="http://schemas.openxmlformats.org/officeDocument/2006/relationships" xmlns:a="http://schemas.openxmlformats.org/drawingml/2006/main" xmlns:p="http://schemas.openxmlformats.org/presentationml/2006/main">
  <p:sldMasterIdLst>
    <p:sldMasterId id="2147483648" r:id="rId1"/>
  </p:sldMasterIdLst>
  <p:sldIdLst>
    <p:sldId id="256" r:id="rId2"/>
    <p:sldId id="257" r:id="rId3"/>
    <p:sldId id="258" r:id="rId4"/>
    <p:sldId id="259" r:id="rId5"/>
    <p:sldId id="260" r:id="rId6"/>
    <p:sldId id="261" r:id="rId7"/>
  </p:sldIdLst>
  <p:sldSz cx="12192000" cy="6858000"/>
  <p:notesSz cx="6858000" cy="9144000"/>
  <p:custDataLst>
    <p:tags r:id="rId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notesViewPr>
    <p:cSldViewPr>
      <p:cViewPr>
        <p:scale>
          <a:sx n="1" d="100"/>
          <a:sy n="1" d="100"/>
        </p:scale>
        <p:origin x="0" y="0"/>
      </p:cViewPr>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viewProps" Target="viewProps.xml" /><Relationship Id="rId11" Type="http://schemas.openxmlformats.org/officeDocument/2006/relationships/theme" Target="theme/theme1.xml" /><Relationship Id="rId12" Type="http://schemas.openxmlformats.org/officeDocument/2006/relationships/tableStyles" Target="tableStyles.xml" /><Relationship Id="rId2" Type="http://schemas.openxmlformats.org/officeDocument/2006/relationships/slide" Target="slides/slide1.xml" /><Relationship Id="rId3" Type="http://schemas.openxmlformats.org/officeDocument/2006/relationships/slide" Target="slides/slide2.xml" /><Relationship Id="rId4" Type="http://schemas.openxmlformats.org/officeDocument/2006/relationships/slide" Target="slides/slide3.xml" /><Relationship Id="rId5" Type="http://schemas.openxmlformats.org/officeDocument/2006/relationships/slide" Target="slides/slide4.xml" /><Relationship Id="rId6" Type="http://schemas.openxmlformats.org/officeDocument/2006/relationships/slide" Target="slides/slide5.xml" /><Relationship Id="rId7" Type="http://schemas.openxmlformats.org/officeDocument/2006/relationships/slide" Target="slides/slide6.xml" /><Relationship Id="rId8" Type="http://schemas.openxmlformats.org/officeDocument/2006/relationships/tags" Target="tags/tag1.xml" /><Relationship Id="rId9" Type="http://schemas.openxmlformats.org/officeDocument/2006/relationships/presProps" Target="presProps.xml" /></Relationships>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
            </a:fld>
            <a:endParaRPr lang="zh-CN" altLang="en-US"/>
          </a:p>
        </p:txBody>
      </p:sp>
    </p:spTree>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
            </a:fld>
            <a:endParaRPr lang="zh-CN" altLang="en-US"/>
          </a:p>
        </p:txBody>
      </p:sp>
    </p:spTree>
  </p:cSld>
  <p:clrMapOvr>
    <a:masterClrMapping/>
  </p:clrMapOvr>
  <p:transition/>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垂直排列标题与 文本">
    <p:spTree>
      <p:nvGrpSpPr>
        <p:cNvPr id="1" name=""/>
        <p:cNvGrpSpPr/>
        <p:nvPr/>
      </p:nvGrpSpPr>
      <p:grpSpPr>
        <a:xfrm>
          <a:off x="0" y="0"/>
          <a: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
            </a:fld>
            <a:endParaRPr lang="zh-CN" altLang="en-US"/>
          </a:p>
        </p:txBody>
      </p:sp>
    </p:spTree>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
            </a:fld>
            <a:endParaRPr lang="zh-CN" altLang="en-US"/>
          </a:p>
        </p:txBody>
      </p:sp>
    </p:spTree>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
            </a:fld>
            <a:endParaRPr lang="zh-CN" altLang="en-US"/>
          </a:p>
        </p:txBody>
      </p:sp>
    </p:spTree>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
            </a:fld>
            <a:endParaRPr lang="zh-CN" altLang="en-US"/>
          </a:p>
        </p:txBody>
      </p:sp>
    </p:spTree>
  </p:cSld>
  <p:clrMapOvr>
    <a:masterClrMapping/>
  </p:clrMapOvr>
  <p:transition/>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
            </a:fld>
            <a:endParaRPr lang="zh-CN" altLang="en-US"/>
          </a:p>
        </p:txBody>
      </p:sp>
    </p:spTree>
  </p:cSld>
  <p:clrMapOvr>
    <a:masterClrMapping/>
  </p:clrMapOvr>
  <p:transition/>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
            </a:fld>
            <a:endParaRPr lang="zh-CN" altLang="en-US"/>
          </a:p>
        </p:txBody>
      </p:sp>
    </p:spTree>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
            </a:fld>
            <a:endParaRPr lang="zh-CN" altLang="en-US"/>
          </a:p>
        </p:txBody>
      </p:sp>
    </p:spTree>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
            </a:fld>
            <a:endParaRPr lang="zh-CN" altLang="en-US"/>
          </a:p>
        </p:txBody>
      </p:sp>
    </p:spTree>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
            </a:fld>
            <a:endParaRPr lang="zh-CN" altLang="en-US"/>
          </a:p>
        </p:txBody>
      </p:sp>
    </p:spTree>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image" Target="file:///D:\qq&#25991;&#20214;\712321467\Image\C2C\Image2\%7b75232B38-A165-1FB7-499C-2E1C792CACB5%7d.png" TargetMode="External" /><Relationship Id="rId13" Type="http://schemas.openxmlformats.org/officeDocument/2006/relationships/image" Target="../media/image1.png" /><Relationship Id="rId14"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Ref idx="1001">
        <a:schemeClr val="bg1"/>
      </p:bgRef>
    </p:bg>
    <p:spTree>
      <p:nvGrpSpPr>
        <p:cNvPr id="1" name=""/>
        <p:cNvGrpSpPr/>
        <p:nvPr/>
      </p:nvGrpSpPr>
      <p:grpSpPr>
        <a:xfrm>
          <a:off x="0" y="0"/>
          <a: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
            </a:fld>
            <a:endParaRPr lang="zh-CN" altLang="en-US"/>
          </a:p>
        </p:txBody>
      </p:sp>
      <p:pic>
        <p:nvPicPr>
          <p:cNvPr id="7" name="图片 1073743875" descr="学科网 zxxk.com" title=""/>
          <p:cNvPicPr>
            <a:picLocks noChangeAspect="1"/>
          </p:cNvPicPr>
          <p:nvPr/>
        </p:nvPicPr>
        <p:blipFill>
          <a:blip r:embed="rId13" r:link="rId12"/>
          <a:stretch>
            <a:fillRect/>
          </a:stretch>
        </p:blipFill>
        <p:spPr>
          <a:xfrm>
            <a:off x="838200" y="365125"/>
            <a:ext cx="9525" cy="9525"/>
          </a:xfrm>
          <a:prstGeom prst="rect">
            <a:avLst/>
          </a:prstGeom>
          <a:noFill/>
          <a:ln>
            <a:noFill/>
            <a:miter lim="800000"/>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2.pn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00" name="文本框 99" title=""/>
          <p:cNvSpPr txBox="1"/>
          <p:nvPr/>
        </p:nvSpPr>
        <p:spPr>
          <a:xfrm>
            <a:off x="229235" y="102235"/>
            <a:ext cx="11417935" cy="5595620"/>
          </a:xfrm>
          <a:prstGeom prst="rect">
            <a:avLst/>
          </a:prstGeom>
          <a:noFill/>
          <a:ln w="9525">
            <a:noFill/>
          </a:ln>
        </p:spPr>
        <p:txBody>
          <a:bodyPr>
            <a:noAutofit/>
          </a:bodyPr>
          <a:lstStyle/>
          <a:p>
            <a:pPr indent="0"/>
            <a:r>
              <a:rPr lang="en-US" altLang="zh-CN" sz="2100" b="1">
                <a:ea typeface="宋体" panose="02010600030101010101" pitchFamily="2" charset="-122"/>
              </a:rPr>
              <a:t>                                                                          </a:t>
            </a:r>
            <a:r>
              <a:rPr lang="zh-CN" sz="2100" b="1">
                <a:ea typeface="宋体" panose="02010600030101010101" pitchFamily="2" charset="-122"/>
              </a:rPr>
              <a:t>答案：</a:t>
            </a:r>
            <a:endParaRPr lang="zh-CN" b="0">
              <a:ea typeface="宋体" panose="02010600030101010101" pitchFamily="2" charset="-122"/>
            </a:endParaRPr>
          </a:p>
          <a:p>
            <a:pPr indent="0"/>
            <a:r>
              <a:rPr lang="zh-CN" sz="3600" b="1">
                <a:solidFill>
                  <a:srgbClr val="7030A0"/>
                </a:solidFill>
                <a:ea typeface="宋体" panose="02010600030101010101" pitchFamily="2" charset="-122"/>
              </a:rPr>
              <a:t>一、听力（</a:t>
            </a:r>
            <a:r>
              <a:rPr lang="en-US" sz="3600" b="1">
                <a:solidFill>
                  <a:srgbClr val="7030A0"/>
                </a:solidFill>
                <a:latin typeface="Times New Roman" panose="02020603050405020304" charset="0"/>
              </a:rPr>
              <a:t>20</a:t>
            </a:r>
            <a:r>
              <a:rPr lang="zh-CN" sz="3600" b="1">
                <a:solidFill>
                  <a:srgbClr val="7030A0"/>
                </a:solidFill>
                <a:ea typeface="宋体" panose="02010600030101010101" pitchFamily="2" charset="-122"/>
              </a:rPr>
              <a:t>分）</a:t>
            </a:r>
            <a:r>
              <a:rPr lang="en-US" sz="3600" b="1">
                <a:latin typeface="Times New Roman" panose="02020603050405020304" charset="0"/>
              </a:rPr>
              <a:t>1-5 AABAB</a:t>
            </a:r>
            <a:r>
              <a:rPr lang="en-US" sz="3600" b="1">
                <a:latin typeface="宋体" panose="02010600030101010101" pitchFamily="2" charset="-122"/>
              </a:rPr>
              <a:t>  		</a:t>
            </a:r>
            <a:r>
              <a:rPr lang="en-US" sz="3600" b="1">
                <a:latin typeface="Times New Roman" panose="02020603050405020304" charset="0"/>
              </a:rPr>
              <a:t>6-10 AACBB</a:t>
            </a:r>
            <a:r>
              <a:rPr lang="en-US" sz="3600" b="1">
                <a:latin typeface="宋体" panose="02010600030101010101" pitchFamily="2" charset="-122"/>
              </a:rPr>
              <a:t>  	
</a:t>
            </a:r>
            <a:endParaRPr lang="en-US" sz="3600" b="1">
              <a:latin typeface="宋体" panose="02010600030101010101" pitchFamily="2" charset="-122"/>
            </a:endParaRPr>
          </a:p>
          <a:p>
            <a:pPr indent="0"/>
            <a:r>
              <a:rPr lang="en-US" sz="3600" b="1">
                <a:latin typeface="Times New Roman" panose="02020603050405020304" charset="0"/>
              </a:rPr>
              <a:t>11-15 CBCBA</a:t>
            </a:r>
            <a:r>
              <a:rPr lang="en-US" sz="3600" b="1">
                <a:latin typeface="宋体" panose="02010600030101010101" pitchFamily="2" charset="-122"/>
              </a:rPr>
              <a:t> 		</a:t>
            </a:r>
            <a:r>
              <a:rPr lang="en-US" sz="3600" b="1">
                <a:latin typeface="Times New Roman" panose="02020603050405020304" charset="0"/>
              </a:rPr>
              <a:t>16-20 ABCBB</a:t>
            </a:r>
            <a:endParaRPr lang="zh-CN" sz="3600" b="1">
              <a:ea typeface="宋体" panose="02010600030101010101" pitchFamily="2" charset="-122"/>
            </a:endParaRPr>
          </a:p>
          <a:p>
            <a:pPr indent="0"/>
            <a:r>
              <a:rPr lang="zh-CN" sz="3600" b="1">
                <a:solidFill>
                  <a:srgbClr val="7030A0"/>
                </a:solidFill>
                <a:ea typeface="宋体" panose="02010600030101010101" pitchFamily="2" charset="-122"/>
              </a:rPr>
              <a:t>二、单项选择（</a:t>
            </a:r>
            <a:r>
              <a:rPr lang="en-US" sz="3600" b="1">
                <a:solidFill>
                  <a:srgbClr val="7030A0"/>
                </a:solidFill>
                <a:latin typeface="Times New Roman" panose="02020603050405020304" charset="0"/>
              </a:rPr>
              <a:t>15</a:t>
            </a:r>
            <a:r>
              <a:rPr lang="zh-CN" sz="3600" b="1">
                <a:solidFill>
                  <a:srgbClr val="7030A0"/>
                </a:solidFill>
                <a:ea typeface="宋体" panose="02010600030101010101" pitchFamily="2" charset="-122"/>
              </a:rPr>
              <a:t>分）</a:t>
            </a:r>
            <a:endParaRPr lang="en-US" sz="3600" b="1">
              <a:latin typeface="Times New Roman" panose="02020603050405020304" charset="0"/>
            </a:endParaRPr>
          </a:p>
          <a:p>
            <a:pPr indent="0"/>
            <a:r>
              <a:rPr lang="en-US" sz="3600" b="1">
                <a:solidFill>
                  <a:srgbClr val="C00000"/>
                </a:solidFill>
                <a:latin typeface="Times New Roman" panose="02020603050405020304" charset="0"/>
              </a:rPr>
              <a:t>21-25  BCDAA  </a:t>
            </a:r>
            <a:r>
              <a:rPr lang="en-US" sz="3600" b="1">
                <a:solidFill>
                  <a:srgbClr val="C00000"/>
                </a:solidFill>
                <a:latin typeface="宋体" panose="02010600030101010101" pitchFamily="2" charset="-122"/>
              </a:rPr>
              <a:t>	</a:t>
            </a:r>
            <a:r>
              <a:rPr lang="en-US" sz="3600" b="1">
                <a:solidFill>
                  <a:srgbClr val="C00000"/>
                </a:solidFill>
                <a:latin typeface="Times New Roman" panose="02020603050405020304" charset="0"/>
              </a:rPr>
              <a:t>26-30  BCDAD  </a:t>
            </a:r>
            <a:r>
              <a:rPr lang="en-US" sz="3600" b="1">
                <a:solidFill>
                  <a:srgbClr val="C00000"/>
                </a:solidFill>
                <a:latin typeface="宋体" panose="02010600030101010101" pitchFamily="2" charset="-122"/>
              </a:rPr>
              <a:t>	</a:t>
            </a:r>
            <a:r>
              <a:rPr lang="en-US" sz="3600" b="1">
                <a:solidFill>
                  <a:srgbClr val="C00000"/>
                </a:solidFill>
                <a:latin typeface="Times New Roman" panose="02020603050405020304" charset="0"/>
              </a:rPr>
              <a:t>31-35  DBDDC </a:t>
            </a:r>
            <a:r>
              <a:rPr lang="en-US" sz="3600" b="1">
                <a:latin typeface="Times New Roman" panose="02020603050405020304" charset="0"/>
              </a:rPr>
              <a:t>  </a:t>
            </a:r>
            <a:endParaRPr lang="zh-CN" sz="3600" b="1">
              <a:ea typeface="宋体" panose="02010600030101010101" pitchFamily="2" charset="-122"/>
            </a:endParaRPr>
          </a:p>
          <a:p>
            <a:pPr indent="0"/>
            <a:r>
              <a:rPr lang="zh-CN" sz="3600" b="1">
                <a:solidFill>
                  <a:srgbClr val="7030A0"/>
                </a:solidFill>
                <a:ea typeface="宋体" panose="02010600030101010101" pitchFamily="2" charset="-122"/>
              </a:rPr>
              <a:t>三．完型填空（</a:t>
            </a:r>
            <a:r>
              <a:rPr lang="en-US" sz="3600" b="1">
                <a:solidFill>
                  <a:srgbClr val="7030A0"/>
                </a:solidFill>
                <a:latin typeface="Times New Roman" panose="02020603050405020304" charset="0"/>
              </a:rPr>
              <a:t>15</a:t>
            </a:r>
            <a:r>
              <a:rPr lang="zh-CN" sz="3600" b="1">
                <a:solidFill>
                  <a:srgbClr val="7030A0"/>
                </a:solidFill>
                <a:ea typeface="宋体" panose="02010600030101010101" pitchFamily="2" charset="-122"/>
              </a:rPr>
              <a:t>分）</a:t>
            </a:r>
            <a:r>
              <a:rPr lang="en-US" sz="3600" b="1">
                <a:solidFill>
                  <a:srgbClr val="000000"/>
                </a:solidFill>
                <a:latin typeface="Times New Roman" panose="02020603050405020304" charset="0"/>
              </a:rPr>
              <a:t>36-40  AADBC      41-44  BDACB     46-50  DBACD
</a:t>
            </a:r>
            <a:endParaRPr lang="zh-CN" sz="3600" b="1">
              <a:ea typeface="宋体" panose="02010600030101010101" pitchFamily="2" charset="-122"/>
            </a:endParaRPr>
          </a:p>
          <a:p>
            <a:pPr indent="0"/>
            <a:r>
              <a:rPr lang="zh-CN" sz="3600" b="1">
                <a:solidFill>
                  <a:srgbClr val="7030A0"/>
                </a:solidFill>
                <a:ea typeface="宋体" panose="02010600030101010101" pitchFamily="2" charset="-122"/>
              </a:rPr>
              <a:t>四．阅读理解（</a:t>
            </a:r>
            <a:r>
              <a:rPr lang="en-US" sz="3600" b="1">
                <a:solidFill>
                  <a:srgbClr val="7030A0"/>
                </a:solidFill>
                <a:latin typeface="Times New Roman" panose="02020603050405020304" charset="0"/>
              </a:rPr>
              <a:t>30</a:t>
            </a:r>
            <a:r>
              <a:rPr lang="zh-CN" sz="3600" b="1">
                <a:solidFill>
                  <a:srgbClr val="7030A0"/>
                </a:solidFill>
                <a:ea typeface="宋体" panose="02010600030101010101" pitchFamily="2" charset="-122"/>
              </a:rPr>
              <a:t>分）</a:t>
            </a:r>
            <a:endParaRPr lang="en-US" sz="3600" b="1">
              <a:solidFill>
                <a:srgbClr val="000000"/>
              </a:solidFill>
              <a:latin typeface="Times New Roman" panose="02020603050405020304" charset="0"/>
            </a:endParaRPr>
          </a:p>
          <a:p>
            <a:pPr indent="0"/>
            <a:r>
              <a:rPr lang="en-US" sz="3600" b="1">
                <a:solidFill>
                  <a:srgbClr val="C00000"/>
                </a:solidFill>
                <a:latin typeface="Times New Roman" panose="02020603050405020304" charset="0"/>
              </a:rPr>
              <a:t>51-53  DCD</a:t>
            </a:r>
            <a:r>
              <a:rPr lang="en-US" sz="3600" b="1">
                <a:solidFill>
                  <a:srgbClr val="C00000"/>
                </a:solidFill>
                <a:latin typeface="宋体" panose="02010600030101010101" pitchFamily="2" charset="-122"/>
              </a:rPr>
              <a:t>  	</a:t>
            </a:r>
            <a:r>
              <a:rPr lang="en-US" sz="3600" b="1">
                <a:solidFill>
                  <a:srgbClr val="C00000"/>
                </a:solidFill>
                <a:latin typeface="Times New Roman" panose="02020603050405020304" charset="0"/>
              </a:rPr>
              <a:t>54-57  DADC   </a:t>
            </a:r>
            <a:endParaRPr lang="en-US" sz="3600" b="1">
              <a:solidFill>
                <a:srgbClr val="C00000"/>
              </a:solidFill>
              <a:latin typeface="Times New Roman" panose="02020603050405020304" charset="0"/>
            </a:endParaRPr>
          </a:p>
          <a:p>
            <a:pPr indent="0"/>
            <a:r>
              <a:rPr lang="en-US" sz="3600" b="1">
                <a:solidFill>
                  <a:srgbClr val="C00000"/>
                </a:solidFill>
                <a:latin typeface="Times New Roman" panose="02020603050405020304" charset="0"/>
              </a:rPr>
              <a:t>58-61  AACA</a:t>
            </a:r>
            <a:r>
              <a:rPr lang="en-US" sz="3600" b="1">
                <a:solidFill>
                  <a:srgbClr val="C00000"/>
                </a:solidFill>
                <a:latin typeface="宋体" panose="02010600030101010101" pitchFamily="2" charset="-122"/>
              </a:rPr>
              <a:t>   	</a:t>
            </a:r>
            <a:r>
              <a:rPr lang="en-US" sz="3600" b="1">
                <a:solidFill>
                  <a:srgbClr val="C00000"/>
                </a:solidFill>
                <a:latin typeface="Times New Roman" panose="02020603050405020304" charset="0"/>
              </a:rPr>
              <a:t>61-65  CDAD</a:t>
            </a:r>
            <a:endParaRPr lang="en-US" altLang="en-US" sz="3600" b="1">
              <a:solidFill>
                <a:srgbClr val="C00000"/>
              </a:solidFill>
              <a:latin typeface="Times New Roman" panose="02020603050405020304" charset="0"/>
            </a:endParaRPr>
          </a:p>
        </p:txBody>
      </p:sp>
      <p:pic>
        <p:nvPicPr>
          <p:cNvPr id="2" name="Picture 2"/>
          <p:cNvPicPr>
            <a:picLocks noChangeAspect="1"/>
          </p:cNvPicPr>
          <p:nvPr/>
        </p:nvPicPr>
        <p:blipFill>
          <a:blip r:embed="rId2"/>
          <a:stretch>
            <a:fillRect/>
          </a:stretch>
        </p:blipFill>
        <p:spPr>
          <a:xfrm flipH="1">
            <a:off x="11582400" y="10350500"/>
            <a:ext cx="0" cy="0"/>
          </a:xfrm>
          <a:prstGeom prst="rect">
            <a:avLst/>
          </a:prstGeom>
          <a:ln>
            <a:noFill/>
          </a:ln>
        </p:spPr>
      </p:pic>
    </p:spTree>
  </p:cSld>
  <p:clrMapOvr>
    <a:masterClrMapping/>
  </p:clrMapOvr>
  <p:transition/>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00" name="文本框 99" title=""/>
          <p:cNvSpPr txBox="1"/>
          <p:nvPr/>
        </p:nvSpPr>
        <p:spPr>
          <a:xfrm>
            <a:off x="314325" y="652780"/>
            <a:ext cx="9669145" cy="4304030"/>
          </a:xfrm>
          <a:prstGeom prst="rect">
            <a:avLst/>
          </a:prstGeom>
          <a:noFill/>
          <a:ln w="9525">
            <a:noFill/>
          </a:ln>
        </p:spPr>
        <p:txBody>
          <a:bodyPr>
            <a:noAutofit/>
          </a:bodyPr>
          <a:lstStyle/>
          <a:p>
            <a:pPr indent="0"/>
            <a:r>
              <a:rPr lang="zh-CN" b="0">
                <a:ea typeface="宋体" panose="02010600030101010101" pitchFamily="2" charset="-122"/>
              </a:rPr>
              <a:t>五、词汇运用（</a:t>
            </a:r>
            <a:r>
              <a:rPr lang="en-US" b="0">
                <a:latin typeface="Times New Roman" panose="02020603050405020304" charset="0"/>
              </a:rPr>
              <a:t>10</a:t>
            </a:r>
            <a:r>
              <a:rPr lang="zh-CN" b="0">
                <a:ea typeface="宋体" panose="02010600030101010101" pitchFamily="2" charset="-122"/>
              </a:rPr>
              <a:t>分）</a:t>
            </a:r>
            <a:endParaRPr lang="en-US" b="0">
              <a:latin typeface="Times New Roman" panose="02020603050405020304" charset="0"/>
            </a:endParaRPr>
          </a:p>
          <a:p>
            <a:pPr indent="0"/>
            <a:r>
              <a:rPr lang="en-US" sz="4400" b="1">
                <a:latin typeface="Times New Roman" panose="02020603050405020304" charset="0"/>
              </a:rPr>
              <a:t>66. politely   		67.competition    </a:t>
            </a:r>
            <a:r>
              <a:rPr lang="en-US" sz="4400" b="1">
                <a:latin typeface="宋体" panose="02010600030101010101" pitchFamily="2" charset="-122"/>
              </a:rPr>
              <a:t> </a:t>
            </a:r>
            <a:endParaRPr lang="en-US" sz="4400" b="1">
              <a:latin typeface="宋体" panose="02010600030101010101" pitchFamily="2" charset="-122"/>
            </a:endParaRPr>
          </a:p>
          <a:p>
            <a:pPr indent="0"/>
            <a:r>
              <a:rPr lang="en-US" sz="4400" b="1">
                <a:latin typeface="Times New Roman" panose="02020603050405020304" charset="0"/>
              </a:rPr>
              <a:t>68. languages  </a:t>
            </a:r>
            <a:r>
              <a:rPr lang="en-US" sz="4400" b="1">
                <a:latin typeface="宋体" panose="02010600030101010101" pitchFamily="2" charset="-122"/>
              </a:rPr>
              <a:t>		</a:t>
            </a:r>
            <a:r>
              <a:rPr lang="en-US" sz="4400" b="1">
                <a:latin typeface="Times New Roman" panose="02020603050405020304" charset="0"/>
              </a:rPr>
              <a:t>69.sense     </a:t>
            </a:r>
            <a:r>
              <a:rPr lang="en-US" sz="4400" b="1">
                <a:latin typeface="宋体" panose="02010600030101010101" pitchFamily="2" charset="-122"/>
              </a:rPr>
              <a:t>	</a:t>
            </a:r>
            <a:endParaRPr lang="en-US" sz="4400" b="1">
              <a:latin typeface="宋体" panose="02010600030101010101" pitchFamily="2" charset="-122"/>
            </a:endParaRPr>
          </a:p>
          <a:p>
            <a:pPr indent="0"/>
            <a:r>
              <a:rPr lang="en-US" sz="4400" b="1">
                <a:latin typeface="Times New Roman" panose="02020603050405020304" charset="0"/>
              </a:rPr>
              <a:t>70. excellent		71. Mix      </a:t>
            </a:r>
            <a:endParaRPr lang="en-US" sz="4400" b="1">
              <a:latin typeface="Times New Roman" panose="02020603050405020304" charset="0"/>
            </a:endParaRPr>
          </a:p>
          <a:p>
            <a:pPr indent="0"/>
            <a:r>
              <a:rPr lang="en-US" sz="4400" b="1">
                <a:latin typeface="Times New Roman" panose="02020603050405020304" charset="0"/>
              </a:rPr>
              <a:t>72.rainier   </a:t>
            </a:r>
            <a:r>
              <a:rPr lang="en-US" sz="4400" b="1">
                <a:latin typeface="宋体" panose="02010600030101010101" pitchFamily="2" charset="-122"/>
              </a:rPr>
              <a:t>		</a:t>
            </a:r>
            <a:r>
              <a:rPr lang="en-US" sz="4400" b="1">
                <a:latin typeface="Times New Roman" panose="02020603050405020304" charset="0"/>
              </a:rPr>
              <a:t>73.further      74.daily     </a:t>
            </a:r>
            <a:r>
              <a:rPr lang="en-US" sz="4400" b="1">
                <a:latin typeface="宋体" panose="02010600030101010101" pitchFamily="2" charset="-122"/>
              </a:rPr>
              <a:t>			</a:t>
            </a:r>
            <a:r>
              <a:rPr lang="en-US" sz="4400" b="1">
                <a:latin typeface="Times New Roman" panose="02020603050405020304" charset="0"/>
              </a:rPr>
              <a:t>75. foreigners</a:t>
            </a:r>
            <a:endParaRPr lang="en-US" altLang="en-US" sz="4400" b="1">
              <a:latin typeface="Times New Roman" panose="02020603050405020304" charset="0"/>
            </a:endParaRPr>
          </a:p>
        </p:txBody>
      </p:sp>
    </p:spTree>
  </p:cSld>
  <p:clrMapOvr>
    <a:masterClrMapping/>
  </p:clrMapOvr>
  <p:transition/>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00" name="文本框 99" title=""/>
          <p:cNvSpPr txBox="1"/>
          <p:nvPr/>
        </p:nvSpPr>
        <p:spPr>
          <a:xfrm>
            <a:off x="422910" y="116840"/>
            <a:ext cx="11054080" cy="4742815"/>
          </a:xfrm>
          <a:prstGeom prst="rect">
            <a:avLst/>
          </a:prstGeom>
          <a:noFill/>
          <a:ln w="9525">
            <a:noFill/>
          </a:ln>
        </p:spPr>
        <p:txBody>
          <a:bodyPr>
            <a:noAutofit/>
          </a:bodyPr>
          <a:lstStyle/>
          <a:p>
            <a:pPr indent="0"/>
            <a:r>
              <a:rPr lang="zh-CN" b="0">
                <a:ea typeface="宋体" panose="02010600030101010101" pitchFamily="2" charset="-122"/>
              </a:rPr>
              <a:t>六．阅读表达（</a:t>
            </a:r>
            <a:r>
              <a:rPr lang="en-US" b="0">
                <a:latin typeface="Times New Roman" panose="02020603050405020304" charset="0"/>
              </a:rPr>
              <a:t>10</a:t>
            </a:r>
            <a:r>
              <a:rPr lang="zh-CN" b="0">
                <a:ea typeface="宋体" panose="02010600030101010101" pitchFamily="2" charset="-122"/>
              </a:rPr>
              <a:t>分）</a:t>
            </a:r>
            <a:endParaRPr lang="en-US" b="0">
              <a:solidFill>
                <a:srgbClr val="000000"/>
              </a:solidFill>
              <a:latin typeface="Times New Roman" panose="02020603050405020304" charset="0"/>
              <a:ea typeface="微软雅黑" panose="020b0503020204020204" charset="-122"/>
            </a:endParaRPr>
          </a:p>
          <a:p>
            <a:pPr indent="0"/>
            <a:r>
              <a:rPr lang="en-US" sz="4000" b="1">
                <a:solidFill>
                  <a:srgbClr val="000000"/>
                </a:solidFill>
                <a:latin typeface="Times New Roman" panose="02020603050405020304" charset="0"/>
                <a:ea typeface="微软雅黑" panose="020b0503020204020204" charset="-122"/>
              </a:rPr>
              <a:t>76.  </a:t>
            </a:r>
            <a:r>
              <a:rPr lang="en-US" sz="4000" b="1">
                <a:latin typeface="Times New Roman" panose="02020603050405020304" charset="0"/>
                <a:ea typeface="微软雅黑" panose="020b0503020204020204" charset="-122"/>
              </a:rPr>
              <a:t>In India./It was held in India.</a:t>
            </a:r>
            <a:endParaRPr lang="en-US" sz="4000" b="1">
              <a:latin typeface="Times New Roman" panose="02020603050405020304" charset="0"/>
              <a:ea typeface="微软雅黑" panose="020b0503020204020204" charset="-122"/>
            </a:endParaRPr>
          </a:p>
          <a:p>
            <a:pPr indent="0"/>
            <a:r>
              <a:rPr lang="en-US" sz="4000" b="1">
                <a:solidFill>
                  <a:srgbClr val="C00000"/>
                </a:solidFill>
                <a:latin typeface="Times New Roman" panose="02020603050405020304" charset="0"/>
                <a:ea typeface="微软雅黑" panose="020b0503020204020204" charset="-122"/>
              </a:rPr>
              <a:t>77.  Two (goals) /South Korea scored two goals in </a:t>
            </a:r>
            <a:endParaRPr lang="en-US" sz="4000" b="1">
              <a:solidFill>
                <a:srgbClr val="C00000"/>
              </a:solidFill>
              <a:latin typeface="Times New Roman" panose="02020603050405020304" charset="0"/>
              <a:ea typeface="微软雅黑" panose="020b0503020204020204" charset="-122"/>
            </a:endParaRPr>
          </a:p>
          <a:p>
            <a:pPr indent="0"/>
            <a:r>
              <a:rPr lang="en-US" sz="4000" b="1">
                <a:solidFill>
                  <a:srgbClr val="C00000"/>
                </a:solidFill>
                <a:latin typeface="Times New Roman" panose="02020603050405020304" charset="0"/>
                <a:ea typeface="微软雅黑" panose="020b0503020204020204" charset="-122"/>
              </a:rPr>
              <a:t>      the match.</a:t>
            </a:r>
            <a:endParaRPr lang="en-US" sz="4000" b="1">
              <a:solidFill>
                <a:srgbClr val="C00000"/>
              </a:solidFill>
              <a:latin typeface="Times New Roman" panose="02020603050405020304" charset="0"/>
              <a:ea typeface="宋体" panose="02010600030101010101" pitchFamily="2" charset="-122"/>
            </a:endParaRPr>
          </a:p>
          <a:p>
            <a:pPr indent="0"/>
            <a:r>
              <a:rPr lang="en-US" sz="4000" b="1">
                <a:solidFill>
                  <a:srgbClr val="000000"/>
                </a:solidFill>
                <a:latin typeface="Times New Roman" panose="02020603050405020304" charset="0"/>
                <a:ea typeface="宋体" panose="02010600030101010101" pitchFamily="2" charset="-122"/>
              </a:rPr>
              <a:t>78.  Steel Roses</a:t>
            </a:r>
            <a:r>
              <a:rPr lang="en-US" sz="4000" b="1">
                <a:solidFill>
                  <a:srgbClr val="000000"/>
                </a:solidFill>
                <a:latin typeface="Times New Roman" panose="02020603050405020304" charset="0"/>
              </a:rPr>
              <a:t>.</a:t>
            </a:r>
            <a:endParaRPr lang="en-US" sz="4000" b="1">
              <a:solidFill>
                <a:srgbClr val="000000"/>
              </a:solidFill>
              <a:latin typeface="Times New Roman" panose="02020603050405020304" charset="0"/>
              <a:ea typeface="宋体" panose="02010600030101010101" pitchFamily="2" charset="-122"/>
            </a:endParaRPr>
          </a:p>
          <a:p>
            <a:pPr indent="0"/>
            <a:r>
              <a:rPr lang="en-US" sz="4000" b="1">
                <a:solidFill>
                  <a:srgbClr val="C00000"/>
                </a:solidFill>
                <a:latin typeface="Times New Roman" panose="02020603050405020304" charset="0"/>
                <a:ea typeface="宋体" panose="02010600030101010101" pitchFamily="2" charset="-122"/>
              </a:rPr>
              <a:t>79.  10/Ten million yuan.</a:t>
            </a:r>
            <a:r>
              <a:rPr lang="en-US" sz="4000" b="1">
                <a:latin typeface="Times New Roman" panose="02020603050405020304" charset="0"/>
              </a:rPr>
              <a:t>80.  </a:t>
            </a:r>
            <a:r>
              <a:rPr lang="en-US" sz="4000" b="1">
                <a:solidFill>
                  <a:srgbClr val="000000"/>
                </a:solidFill>
                <a:latin typeface="Times New Roman" panose="02020603050405020304" charset="0"/>
              </a:rPr>
              <a:t>Never give up./ 
</a:t>
            </a:r>
            <a:endParaRPr lang="en-US" sz="4000" b="1">
              <a:solidFill>
                <a:srgbClr val="000000"/>
              </a:solidFill>
              <a:latin typeface="Times New Roman" panose="02020603050405020304" charset="0"/>
            </a:endParaRPr>
          </a:p>
          <a:p>
            <a:pPr indent="0"/>
            <a:r>
              <a:rPr lang="en-US" sz="4000" b="1">
                <a:solidFill>
                  <a:srgbClr val="000000"/>
                </a:solidFill>
                <a:latin typeface="Times New Roman" panose="02020603050405020304" charset="0"/>
              </a:rPr>
              <a:t>       Work together in the team/</a:t>
            </a:r>
            <a:endParaRPr lang="en-US" sz="4000" b="1">
              <a:solidFill>
                <a:srgbClr val="000000"/>
              </a:solidFill>
              <a:latin typeface="Times New Roman" panose="02020603050405020304" charset="0"/>
            </a:endParaRPr>
          </a:p>
          <a:p>
            <a:pPr indent="0"/>
            <a:r>
              <a:rPr lang="en-US" sz="4000" b="1">
                <a:solidFill>
                  <a:srgbClr val="000000"/>
                </a:solidFill>
                <a:latin typeface="Times New Roman" panose="02020603050405020304" charset="0"/>
              </a:rPr>
              <a:t>       Practice makes perfect.       Success requires much more than just talent./
</a:t>
            </a:r>
            <a:endParaRPr lang="en-US" sz="4000" b="1">
              <a:solidFill>
                <a:srgbClr val="000000"/>
              </a:solidFill>
              <a:latin typeface="Times New Roman" panose="02020603050405020304" charset="0"/>
            </a:endParaRPr>
          </a:p>
          <a:p>
            <a:pPr indent="0"/>
            <a:r>
              <a:rPr lang="en-US" sz="4000" b="1">
                <a:solidFill>
                  <a:srgbClr val="000000"/>
                </a:solidFill>
                <a:latin typeface="Times New Roman" panose="02020603050405020304" charset="0"/>
              </a:rPr>
              <a:t>       Hard work matters a lot. (</a:t>
            </a:r>
            <a:r>
              <a:rPr lang="zh-CN" sz="4000" b="1">
                <a:solidFill>
                  <a:srgbClr val="000000"/>
                </a:solidFill>
                <a:ea typeface="宋体" panose="02010600030101010101" pitchFamily="2" charset="-122"/>
              </a:rPr>
              <a:t>励志的句子皆可）</a:t>
            </a:r>
            <a:endParaRPr lang="zh-CN" altLang="en-US" sz="4000" b="1">
              <a:solidFill>
                <a:srgbClr val="000000"/>
              </a:solidFill>
              <a:ea typeface="宋体" panose="02010600030101010101" pitchFamily="2" charset="-122"/>
            </a:endParaRPr>
          </a:p>
        </p:txBody>
      </p:sp>
    </p:spTree>
  </p:cSld>
  <p:clrMapOvr>
    <a:masterClrMapping/>
  </p:clrMapOvr>
  <p:transition/>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00" name="文本框 99" title=""/>
          <p:cNvSpPr txBox="1"/>
          <p:nvPr/>
        </p:nvSpPr>
        <p:spPr>
          <a:xfrm>
            <a:off x="702945" y="517525"/>
            <a:ext cx="7933055" cy="3649980"/>
          </a:xfrm>
          <a:prstGeom prst="rect">
            <a:avLst/>
          </a:prstGeom>
          <a:noFill/>
          <a:ln w="9525">
            <a:noFill/>
          </a:ln>
        </p:spPr>
        <p:txBody>
          <a:bodyPr>
            <a:noAutofit/>
          </a:bodyPr>
          <a:lstStyle/>
          <a:p>
            <a:pPr indent="0"/>
            <a:r>
              <a:rPr lang="zh-CN" sz="4000" b="1">
                <a:latin typeface="Times New Roman" panose="02020603050405020304" charset="0"/>
                <a:ea typeface="宋体" panose="02010600030101010101" pitchFamily="2" charset="-122"/>
                <a:cs typeface="Times New Roman" panose="02020603050405020304" charset="0"/>
              </a:rPr>
              <a:t>七、缺词填空（</a:t>
            </a:r>
            <a:r>
              <a:rPr lang="en-US" sz="4000" b="1">
                <a:latin typeface="Times New Roman" panose="02020603050405020304" charset="0"/>
                <a:cs typeface="Times New Roman" panose="02020603050405020304" charset="0"/>
              </a:rPr>
              <a:t>10</a:t>
            </a:r>
            <a:r>
              <a:rPr lang="zh-CN" sz="4000" b="1">
                <a:latin typeface="Times New Roman" panose="02020603050405020304" charset="0"/>
                <a:ea typeface="宋体" panose="02010600030101010101" pitchFamily="2" charset="-122"/>
                <a:cs typeface="Times New Roman" panose="02020603050405020304" charset="0"/>
              </a:rPr>
              <a:t>分）</a:t>
            </a:r>
            <a:r>
              <a:rPr lang="en-US" sz="4000" b="1">
                <a:solidFill>
                  <a:srgbClr val="000000"/>
                </a:solidFill>
                <a:latin typeface="Times New Roman" panose="02020603050405020304" charset="0"/>
                <a:cs typeface="Times New Roman" panose="02020603050405020304" charset="0"/>
              </a:rPr>
              <a:t>81.  careful     	82. never    
</a:t>
            </a:r>
            <a:endParaRPr lang="en-US" sz="4000" b="1">
              <a:solidFill>
                <a:srgbClr val="000000"/>
              </a:solidFill>
              <a:latin typeface="Times New Roman" panose="02020603050405020304" charset="0"/>
              <a:cs typeface="Times New Roman" panose="02020603050405020304" charset="0"/>
            </a:endParaRPr>
          </a:p>
          <a:p>
            <a:pPr indent="0"/>
            <a:r>
              <a:rPr lang="en-US" sz="4000" b="1">
                <a:solidFill>
                  <a:srgbClr val="000000"/>
                </a:solidFill>
                <a:latin typeface="Times New Roman" panose="02020603050405020304" charset="0"/>
                <a:cs typeface="Times New Roman" panose="02020603050405020304" charset="0"/>
              </a:rPr>
              <a:t>83. truth     		84.because     </a:t>
            </a:r>
            <a:endParaRPr lang="en-US" sz="4000" b="1">
              <a:solidFill>
                <a:srgbClr val="000000"/>
              </a:solidFill>
              <a:latin typeface="Times New Roman" panose="02020603050405020304" charset="0"/>
              <a:cs typeface="Times New Roman" panose="02020603050405020304" charset="0"/>
            </a:endParaRPr>
          </a:p>
          <a:p>
            <a:pPr indent="0"/>
            <a:r>
              <a:rPr lang="en-US" sz="4000" b="1">
                <a:solidFill>
                  <a:srgbClr val="000000"/>
                </a:solidFill>
                <a:latin typeface="Times New Roman" panose="02020603050405020304" charset="0"/>
                <a:cs typeface="Times New Roman" panose="02020603050405020304" charset="0"/>
              </a:rPr>
              <a:t>85. before		86.exciting     </a:t>
            </a:r>
            <a:endParaRPr lang="en-US" sz="4000" b="1">
              <a:solidFill>
                <a:srgbClr val="000000"/>
              </a:solidFill>
              <a:latin typeface="Times New Roman" panose="02020603050405020304" charset="0"/>
              <a:cs typeface="Times New Roman" panose="02020603050405020304" charset="0"/>
            </a:endParaRPr>
          </a:p>
          <a:p>
            <a:pPr indent="0"/>
            <a:r>
              <a:rPr lang="en-US" sz="4000" b="1">
                <a:solidFill>
                  <a:srgbClr val="000000"/>
                </a:solidFill>
                <a:latin typeface="Times New Roman" panose="02020603050405020304" charset="0"/>
                <a:cs typeface="Times New Roman" panose="02020603050405020304" charset="0"/>
              </a:rPr>
              <a:t>87. real     		88. there     </a:t>
            </a:r>
            <a:endParaRPr lang="en-US" sz="4000" b="1">
              <a:solidFill>
                <a:srgbClr val="000000"/>
              </a:solidFill>
              <a:latin typeface="Times New Roman" panose="02020603050405020304" charset="0"/>
              <a:cs typeface="Times New Roman" panose="02020603050405020304" charset="0"/>
            </a:endParaRPr>
          </a:p>
          <a:p>
            <a:pPr indent="0"/>
            <a:r>
              <a:rPr lang="en-US" sz="4000" b="1">
                <a:solidFill>
                  <a:srgbClr val="000000"/>
                </a:solidFill>
                <a:latin typeface="Times New Roman" panose="02020603050405020304" charset="0"/>
                <a:cs typeface="Times New Roman" panose="02020603050405020304" charset="0"/>
              </a:rPr>
              <a:t>89.share       		90. Remember</a:t>
            </a:r>
            <a:endParaRPr lang="en-US" altLang="en-US" sz="4000" b="1">
              <a:solidFill>
                <a:srgbClr val="000000"/>
              </a:solidFill>
              <a:latin typeface="Times New Roman" panose="02020603050405020304" charset="0"/>
              <a:cs typeface="Times New Roman" panose="02020603050405020304" charset="0"/>
            </a:endParaRPr>
          </a:p>
        </p:txBody>
      </p:sp>
    </p:spTree>
  </p:cSld>
  <p:clrMapOvr>
    <a:masterClrMapping/>
  </p:clrMapOvr>
  <p:transition/>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00" name="文本框 99" title=""/>
          <p:cNvSpPr txBox="1"/>
          <p:nvPr/>
        </p:nvSpPr>
        <p:spPr>
          <a:xfrm>
            <a:off x="0" y="257175"/>
            <a:ext cx="12192000" cy="4740910"/>
          </a:xfrm>
          <a:prstGeom prst="rect">
            <a:avLst/>
          </a:prstGeom>
          <a:noFill/>
          <a:ln w="9525">
            <a:noFill/>
          </a:ln>
        </p:spPr>
        <p:txBody>
          <a:bodyPr>
            <a:noAutofit/>
          </a:bodyPr>
          <a:lstStyle/>
          <a:p>
            <a:pPr indent="0"/>
            <a:r>
              <a:rPr lang="zh-CN" b="1">
                <a:ea typeface="宋体" panose="02010600030101010101" pitchFamily="2" charset="-122"/>
              </a:rPr>
              <a:t>八、书面表达</a:t>
            </a:r>
            <a:r>
              <a:rPr lang="en-US" b="1">
                <a:latin typeface="Times New Roman" panose="02020603050405020304" charset="0"/>
              </a:rPr>
              <a:t>A</a:t>
            </a:r>
            <a:r>
              <a:rPr lang="zh-CN" b="1">
                <a:ea typeface="宋体" panose="02010600030101010101" pitchFamily="2" charset="-122"/>
              </a:rPr>
              <a:t>．翻译句子（</a:t>
            </a:r>
            <a:r>
              <a:rPr lang="en-US" b="1">
                <a:latin typeface="Times New Roman" panose="02020603050405020304" charset="0"/>
              </a:rPr>
              <a:t>10</a:t>
            </a:r>
            <a:r>
              <a:rPr lang="zh-CN" b="1">
                <a:ea typeface="宋体" panose="02010600030101010101" pitchFamily="2" charset="-122"/>
              </a:rPr>
              <a:t>分）：
</a:t>
            </a:r>
            <a:endParaRPr lang="en-US" b="0">
              <a:latin typeface="Times New Roman" panose="02020603050405020304" charset="0"/>
            </a:endParaRPr>
          </a:p>
          <a:p>
            <a:pPr indent="0"/>
            <a:r>
              <a:rPr lang="en-US" sz="4000" b="1">
                <a:latin typeface="Times New Roman" panose="02020603050405020304" charset="0"/>
              </a:rPr>
              <a:t>91. Lily always wears a smile on her face and </a:t>
            </a:r>
            <a:endParaRPr lang="en-US" sz="4000" b="1">
              <a:latin typeface="Times New Roman" panose="02020603050405020304" charset="0"/>
            </a:endParaRPr>
          </a:p>
          <a:p>
            <a:pPr indent="0"/>
            <a:r>
              <a:rPr lang="en-US" sz="4000" b="1">
                <a:latin typeface="Times New Roman" panose="02020603050405020304" charset="0"/>
              </a:rPr>
              <a:t>      looks happy.</a:t>
            </a:r>
            <a:endParaRPr lang="en-US" sz="4000" b="1">
              <a:latin typeface="Times New Roman" panose="02020603050405020304" charset="0"/>
            </a:endParaRPr>
          </a:p>
          <a:p>
            <a:pPr indent="0"/>
            <a:r>
              <a:rPr lang="en-US" sz="4000" b="1">
                <a:solidFill>
                  <a:srgbClr val="C00000"/>
                </a:solidFill>
                <a:latin typeface="Times New Roman" panose="02020603050405020304" charset="0"/>
              </a:rPr>
              <a:t>92.This boy is taller than any other student in his class.</a:t>
            </a:r>
            <a:endParaRPr lang="en-US" sz="4000" b="1">
              <a:solidFill>
                <a:srgbClr val="C00000"/>
              </a:solidFill>
              <a:latin typeface="Times New Roman" panose="02020603050405020304" charset="0"/>
            </a:endParaRPr>
          </a:p>
          <a:p>
            <a:pPr indent="0"/>
            <a:r>
              <a:rPr lang="en-US" sz="4000" b="1">
                <a:latin typeface="Times New Roman" panose="02020603050405020304" charset="0"/>
              </a:rPr>
              <a:t>93.You’d better not keep making the same mistake.</a:t>
            </a:r>
            <a:endParaRPr lang="en-US" sz="4000" b="1">
              <a:latin typeface="Times New Roman" panose="02020603050405020304" charset="0"/>
            </a:endParaRPr>
          </a:p>
          <a:p>
            <a:pPr indent="0"/>
            <a:r>
              <a:rPr lang="en-US" sz="4000" b="1">
                <a:solidFill>
                  <a:srgbClr val="C00000"/>
                </a:solidFill>
                <a:latin typeface="Times New Roman" panose="02020603050405020304" charset="0"/>
              </a:rPr>
              <a:t>94.When we are on vacation, time seems to go faster </a:t>
            </a:r>
            <a:endParaRPr lang="en-US" sz="4000" b="1">
              <a:solidFill>
                <a:srgbClr val="C00000"/>
              </a:solidFill>
              <a:latin typeface="Times New Roman" panose="02020603050405020304" charset="0"/>
            </a:endParaRPr>
          </a:p>
          <a:p>
            <a:pPr indent="0"/>
            <a:r>
              <a:rPr lang="en-US" sz="4000" b="1">
                <a:solidFill>
                  <a:srgbClr val="C00000"/>
                </a:solidFill>
                <a:latin typeface="Times New Roman" panose="02020603050405020304" charset="0"/>
              </a:rPr>
              <a:t>     than usual.</a:t>
            </a:r>
            <a:endParaRPr lang="en-US" sz="4000" b="1">
              <a:solidFill>
                <a:srgbClr val="C00000"/>
              </a:solidFill>
              <a:latin typeface="Times New Roman" panose="02020603050405020304" charset="0"/>
            </a:endParaRPr>
          </a:p>
          <a:p>
            <a:pPr indent="0"/>
            <a:r>
              <a:rPr lang="en-US" sz="4000" b="1">
                <a:latin typeface="Times New Roman" panose="02020603050405020304" charset="0"/>
              </a:rPr>
              <a:t>95. She is willing to help people with their problems </a:t>
            </a:r>
            <a:endParaRPr lang="en-US" sz="4000" b="1">
              <a:latin typeface="Times New Roman" panose="02020603050405020304" charset="0"/>
            </a:endParaRPr>
          </a:p>
          <a:p>
            <a:pPr indent="0"/>
            <a:r>
              <a:rPr lang="en-US" sz="4000" b="1">
                <a:latin typeface="Times New Roman" panose="02020603050405020304" charset="0"/>
              </a:rPr>
              <a:t>      any time.</a:t>
            </a:r>
            <a:endParaRPr lang="en-US" altLang="en-US" sz="4000" b="1">
              <a:latin typeface="Times New Roman" panose="02020603050405020304" charset="0"/>
            </a:endParaRPr>
          </a:p>
        </p:txBody>
      </p:sp>
    </p:spTree>
  </p:cSld>
  <p:clrMapOvr>
    <a:masterClrMapping/>
  </p:clrMapOvr>
  <p:transition/>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文本框 1" title=""/>
          <p:cNvSpPr txBox="1"/>
          <p:nvPr/>
        </p:nvSpPr>
        <p:spPr>
          <a:xfrm>
            <a:off x="134620" y="109220"/>
            <a:ext cx="11969750" cy="6492875"/>
          </a:xfrm>
          <a:prstGeom prst="rect">
            <a:avLst/>
          </a:prstGeom>
          <a:noFill/>
        </p:spPr>
        <p:txBody>
          <a:bodyPr wrap="square" rtlCol="0">
            <a:spAutoFit/>
          </a:bodyPr>
          <a:lstStyle/>
          <a:p>
            <a:r>
              <a:rPr lang="en-US" altLang="zh-CN"/>
              <a:t>                                                                             </a:t>
            </a:r>
            <a:r>
              <a:rPr lang="en-US" altLang="zh-CN" sz="3200"/>
              <a:t>  </a:t>
            </a:r>
            <a:r>
              <a:rPr lang="en-US" altLang="zh-CN" sz="3200" b="1">
                <a:solidFill>
                  <a:srgbClr val="7030A0"/>
                </a:solidFill>
              </a:rPr>
              <a:t>My  penfriend</a:t>
            </a:r>
            <a:endParaRPr lang="en-US" altLang="zh-CN"/>
          </a:p>
          <a:p>
            <a:r>
              <a:rPr lang="en-US" altLang="zh-CN" sz="3200"/>
              <a:t>    </a:t>
            </a:r>
            <a:r>
              <a:rPr lang="en-US" altLang="zh-CN" sz="3200" b="1"/>
              <a:t>I want to tell you about my penfriend named David. He is in Year 8 in a mixed school. He is both my hero and my good friend. </a:t>
            </a:r>
            <a:endParaRPr lang="en-US" altLang="zh-CN" sz="3200" b="1"/>
          </a:p>
          <a:p>
            <a:r>
              <a:rPr lang="en-US" altLang="zh-CN" sz="3200" b="1"/>
              <a:t>    </a:t>
            </a:r>
            <a:r>
              <a:rPr lang="en-US" altLang="zh-CN" sz="3200" b="1">
                <a:solidFill>
                  <a:srgbClr val="FF0000"/>
                </a:solidFill>
              </a:rPr>
              <a:t>David has a round face with a pair of glasses. He has a good sense of humor and often tells funny jokes to make us laugh.</a:t>
            </a:r>
            <a:endParaRPr lang="en-US" altLang="zh-CN" sz="3200" b="1">
              <a:solidFill>
                <a:srgbClr val="FF0000"/>
              </a:solidFill>
            </a:endParaRPr>
          </a:p>
          <a:p>
            <a:r>
              <a:rPr lang="en-US" altLang="zh-CN" sz="3200" b="1"/>
              <a:t>    David is helpful and he always ready to help people in need any time. He likes to play volleyball and practises hard twice a week. He likes travelling and wants to travel around the world in the future. Last year, David joined the school trip to the World Park. He saw many models of places of interest from all over the world and knew about different cultures.</a:t>
            </a:r>
            <a:endParaRPr lang="en-US" altLang="zh-CN" sz="3200" b="1"/>
          </a:p>
          <a:p>
            <a:r>
              <a:rPr lang="en-US" altLang="zh-CN" sz="3200" b="1"/>
              <a:t>    </a:t>
            </a:r>
            <a:r>
              <a:rPr lang="en-US" altLang="zh-CN" sz="3200" b="1">
                <a:solidFill>
                  <a:srgbClr val="FF0000"/>
                </a:solidFill>
              </a:rPr>
              <a:t>David works hardest in his class and he thinks learning foreign languages is fun. He wants to be a famous writer when he grows up.</a:t>
            </a:r>
            <a:endParaRPr lang="en-US" altLang="zh-CN" sz="3200" b="1">
              <a:solidFill>
                <a:srgbClr val="FF0000"/>
              </a:solidFill>
            </a:endParaRPr>
          </a:p>
        </p:txBody>
      </p:sp>
    </p:spTree>
  </p:cSld>
  <p:clrMapOvr>
    <a:masterClrMapping/>
  </p:clrMapOvr>
  <p:transition/>
  <p:timing/>
</p:sld>
</file>

<file path=ppt/tags/tag1.xml><?xml version="1.0" encoding="utf-8"?>
<p:tagLst xmlns:p="http://schemas.openxmlformats.org/presentationml/2006/main">
  <p:tag name="AS_OS" val="Unix 3.10 unknown"/>
  <p:tag name="AS_RELEASE_DATE" val="2023.03.31"/>
  <p:tag name="AS_TITLE" val="Aspose.Slides for Java"/>
  <p:tag name="AS_VERSION" val="23.3"/>
  <p:tag name="COMMONDATA" val="eyJoZGlkIjoiMzBlMWNiZDIzNDAyYWQxZjhiMjRiYjE1NzYxMTY3OGUifQ=="/>
</p:tagLst>
</file>

<file path=ppt/theme/theme1.xml><?xml version="1.0" encoding="utf-8"?>
<a:theme xmlns:r="http://schemas.openxmlformats.org/officeDocument/2006/relationships" xmlns:a="http://schemas.openxmlformats.org/drawingml/2006/main" name="WPS">
  <a:themeElements>
    <a:clrScheme name="WPS">
      <a:dk1>
        <a:srgbClr val="000000"/>
      </a:dk1>
      <a:lt1>
        <a:srgbClr val="FFFFFF"/>
      </a:lt1>
      <a:dk2>
        <a:srgbClr val="0F1423"/>
      </a:dk2>
      <a:lt2>
        <a:srgbClr val="FFFFFF"/>
      </a:lt2>
      <a:accent1>
        <a:srgbClr val="4874CB"/>
      </a:accent1>
      <a:accent2>
        <a:srgbClr val="E6724B"/>
      </a:accent2>
      <a:accent3>
        <a:srgbClr val="EFBB1F"/>
      </a:accent3>
      <a:accent4>
        <a:srgbClr val="75BD42"/>
      </a:accent4>
      <a:accent5>
        <a:srgbClr val="30C0B4"/>
      </a:accent5>
      <a:accent6>
        <a:srgbClr val="E05269"/>
      </a:accent6>
      <a:hlink>
        <a:srgbClr val="0026E5"/>
      </a:hlink>
      <a:folHlink>
        <a:srgbClr val="7E1FAD"/>
      </a:folHlink>
    </a:clrScheme>
    <a:fontScheme name="WPS">
      <a:majorFont>
        <a:latin typeface="Calibri"/>
        <a:ea typeface="微软雅黑" panose="020b0503020204020204" charset="-122"/>
        <a:cs typeface="Arial"/>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微软雅黑" panose="020b0503020204020204" charset="-122"/>
        <a:cs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学科网</Company>
  <Paragraphs>42</Paragraphs>
  <Slides>6</Slides>
  <Notes>0</Notes>
  <TotalTime>0</TotalTime>
  <HiddenSlides>0</HiddenSlides>
  <MMClips>0</MMClips>
  <ScaleCrop>0</ScaleCrop>
  <HeadingPairs>
    <vt:vector baseType="variant" size="6">
      <vt:variant>
        <vt:lpstr>Fonts used</vt:lpstr>
      </vt:variant>
      <vt:variant>
        <vt:i4>5</vt:i4>
      </vt:variant>
      <vt:variant>
        <vt:lpstr>Theme</vt:lpstr>
      </vt:variant>
      <vt:variant>
        <vt:i4>1</vt:i4>
      </vt:variant>
      <vt:variant>
        <vt:lpstr>Slide Titles</vt:lpstr>
      </vt:variant>
      <vt:variant>
        <vt:i4>6</vt:i4>
      </vt:variant>
    </vt:vector>
  </HeadingPairs>
  <TitlesOfParts>
    <vt:vector baseType="lpstr" size="12">
      <vt:lpstr>Arial</vt:lpstr>
      <vt:lpstr>Calibri</vt:lpstr>
      <vt:lpstr>微软雅黑</vt:lpstr>
      <vt:lpstr>宋体</vt:lpstr>
      <vt:lpstr>Times New Roman</vt:lpstr>
      <vt:lpstr>WPS</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Java</Application>
  <AppVersion>23.0300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creator>rbm.xkw.com</dc:creator>
  <cp:revision>1</cp:revision>
  <cp:lastPrinted>2023-09-20T21:05:34.687</cp:lastPrinted>
  <dcterms:created xsi:type="dcterms:W3CDTF">2023-09-20T21:05:34Z</dcterms:created>
  <dcterms:modified xsi:type="dcterms:W3CDTF">2023-09-20T13:05:34Z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